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  <p:sldMasterId id="2147483675" r:id="rId3"/>
  </p:sldMasterIdLst>
  <p:notesMasterIdLst>
    <p:notesMasterId r:id="rId31"/>
  </p:notesMasterIdLst>
  <p:sldIdLst>
    <p:sldId id="256" r:id="rId4"/>
    <p:sldId id="283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2" r:id="rId18"/>
    <p:sldId id="273" r:id="rId19"/>
    <p:sldId id="271" r:id="rId20"/>
    <p:sldId id="274" r:id="rId21"/>
    <p:sldId id="275" r:id="rId22"/>
    <p:sldId id="266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rbel" panose="020B0503020204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AA0573F-186B-4178-9437-677439D15987}">
          <p14:sldIdLst>
            <p14:sldId id="256"/>
          </p14:sldIdLst>
        </p14:section>
        <p14:section name="Summary Section" id="{33E792C5-76D0-49EA-A048-50C5DF53B85E}">
          <p14:sldIdLst>
            <p14:sldId id="283"/>
          </p14:sldIdLst>
        </p14:section>
        <p14:section name="ABOUT SPARC" id="{A9013E47-2997-49E0-930F-71D0E81B2265}">
          <p14:sldIdLst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OUTREACH AND RECRUITMENT" id="{44FC876A-098E-4F02-BC09-987B23368A62}">
          <p14:sldIdLst>
            <p14:sldId id="264"/>
            <p14:sldId id="265"/>
          </p14:sldIdLst>
        </p14:section>
        <p14:section name="PROJECT OPEN FORUM" id="{8DD36DE4-33CC-45AC-AD39-B38E836A65D5}">
          <p14:sldIdLst>
            <p14:sldId id="267"/>
            <p14:sldId id="268"/>
            <p14:sldId id="269"/>
            <p14:sldId id="270"/>
            <p14:sldId id="272"/>
            <p14:sldId id="273"/>
            <p14:sldId id="271"/>
            <p14:sldId id="274"/>
            <p14:sldId id="275"/>
            <p14:sldId id="266"/>
            <p14:sldId id="276"/>
          </p14:sldIdLst>
        </p14:section>
        <p14:section name="MAKER TRAINING SESSION:" id="{FA93B968-75A1-4469-B29C-4D3190EA49DF}">
          <p14:sldIdLst>
            <p14:sldId id="277"/>
            <p14:sldId id="278"/>
            <p14:sldId id="279"/>
            <p14:sldId id="280"/>
            <p14:sldId id="281"/>
            <p14:sldId id="28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8.fntdata"/><Relationship Id="rId21" Type="http://schemas.openxmlformats.org/officeDocument/2006/relationships/slide" Target="slides/slide18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6:30</a:t>
            </a:r>
            <a:endParaRPr/>
          </a:p>
        </p:txBody>
      </p:sp>
      <p:sp>
        <p:nvSpPr>
          <p:cNvPr id="352" name="Google Shape;35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09e15c028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409e15c02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09e15c028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409e15c02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409e15c028_1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409e15c02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6:10</a:t>
            </a:r>
            <a:endParaRPr/>
          </a:p>
        </p:txBody>
      </p:sp>
      <p:sp>
        <p:nvSpPr>
          <p:cNvPr id="257" name="Google Shape;25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Fall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Loachapoka Robotics Mentoring- Mondays, Tuesdays, and Thursdays 3:00PM to 4:30PM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ECE Minority Presentation- November 14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AJHS E-Day- November 17th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South’s Best- December 3-4th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 Claw Machine- December 3-4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Spring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E-Day- Late February or early March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Day- Possible Event Next Semester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 Sumo Robotics Competition (with local middle and high schools)- Spring 2017</a:t>
            </a:r>
            <a:endParaRPr/>
          </a:p>
        </p:txBody>
      </p:sp>
      <p:sp>
        <p:nvSpPr>
          <p:cNvPr id="269" name="Google Shape;26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3991839" y="-777240"/>
            <a:ext cx="4206240" cy="97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7413033" y="2022229"/>
            <a:ext cx="5897562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1876063" y="-763227"/>
            <a:ext cx="5897562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838200" y="6422854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776135" y="6422854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073048" y="6422854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914396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2"/>
          </p:nvPr>
        </p:nvSpPr>
        <p:spPr>
          <a:xfrm>
            <a:off x="6400800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2"/>
          </p:nvPr>
        </p:nvSpPr>
        <p:spPr>
          <a:xfrm>
            <a:off x="914400" y="2656566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3"/>
          </p:nvPr>
        </p:nvSpPr>
        <p:spPr>
          <a:xfrm>
            <a:off x="6400571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4"/>
          </p:nvPr>
        </p:nvSpPr>
        <p:spPr>
          <a:xfrm>
            <a:off x="6400571" y="2656564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914400" y="2148840"/>
            <a:ext cx="60960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2"/>
          </p:nvPr>
        </p:nvSpPr>
        <p:spPr>
          <a:xfrm>
            <a:off x="7856757" y="2147490"/>
            <a:ext cx="341376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26"/>
          <p:cNvSpPr>
            <a:spLocks noGrp="1"/>
          </p:cNvSpPr>
          <p:nvPr>
            <p:ph type="pic" idx="2"/>
          </p:nvPr>
        </p:nvSpPr>
        <p:spPr>
          <a:xfrm>
            <a:off x="914400" y="2211494"/>
            <a:ext cx="6339840" cy="384048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7847135" y="2150621"/>
            <a:ext cx="341376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 rot="5400000">
            <a:off x="3991839" y="-1066800"/>
            <a:ext cx="4206240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 rot="5400000">
            <a:off x="7542416" y="2227810"/>
            <a:ext cx="5638800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 rot="5400000">
            <a:off x="2005447" y="-557646"/>
            <a:ext cx="5638800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dt" idx="10"/>
          </p:nvPr>
        </p:nvSpPr>
        <p:spPr>
          <a:xfrm>
            <a:off x="838202" y="6422858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ftr" idx="11"/>
          </p:nvPr>
        </p:nvSpPr>
        <p:spPr>
          <a:xfrm>
            <a:off x="3776136" y="6422858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8073051" y="6422858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205344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230391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1207008" y="2656566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231230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231230" y="2656564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1207008" y="2120054"/>
            <a:ext cx="612648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7789023" y="2147486"/>
            <a:ext cx="320040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1280160" y="2211494"/>
            <a:ext cx="6126480" cy="393192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790688" y="2150621"/>
            <a:ext cx="320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3.png"/><Relationship Id="rId7" Type="http://schemas.openxmlformats.org/officeDocument/2006/relationships/slide" Target="slide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slide" Target="slide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sparc.auburn@gmail.co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6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parc.eng.auburn.edu/" TargetMode="External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mailto:sparc.auburn@gmail.com" TargetMode="External"/><Relationship Id="rId5" Type="http://schemas.openxmlformats.org/officeDocument/2006/relationships/hyperlink" Target="https://sparc-auburn.slack.com/messages/general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github.com/SPARC-Auburn" TargetMode="Externa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WELCOME TO:</a:t>
            </a:r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General Meeting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6 PM Tuesday, September 4, 2018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Broun Hall, Room 125</a:t>
            </a:r>
            <a:endParaRPr sz="2400" b="1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t="29471" b="24374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UPCOMING EVENTS</a:t>
            </a:r>
            <a:endParaRPr/>
          </a:p>
        </p:txBody>
      </p:sp>
      <p:sp>
        <p:nvSpPr>
          <p:cNvPr id="272" name="Google Shape;272;p38"/>
          <p:cNvSpPr txBox="1">
            <a:spLocks noGrp="1"/>
          </p:cNvSpPr>
          <p:nvPr>
            <p:ph type="body" idx="1"/>
          </p:nvPr>
        </p:nvSpPr>
        <p:spPr>
          <a:xfrm>
            <a:off x="1000126" y="2124366"/>
            <a:ext cx="4739772" cy="433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35"/>
              <a:buFont typeface="Noto Sans Symbols"/>
              <a:buChar char="▪"/>
            </a:pPr>
            <a:r>
              <a:rPr lang="en-US" sz="2035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GRAND Engineering Showcase</a:t>
            </a:r>
            <a:endParaRPr/>
          </a:p>
          <a:p>
            <a:pPr marL="411480" marR="0" lvl="1" indent="-18288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Tuesday, September 11</a:t>
            </a:r>
            <a:r>
              <a:rPr lang="en-US" sz="1850" b="0" i="0" u="none" strike="noStrike" cap="none" baseline="30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th</a:t>
            </a:r>
            <a:r>
              <a:rPr lang="en-US" sz="18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for 4</a:t>
            </a:r>
            <a:r>
              <a:rPr lang="en-US" sz="1850" b="0" i="0" u="none" strike="noStrike" cap="none" baseline="30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th</a:t>
            </a:r>
            <a:r>
              <a:rPr lang="en-US" sz="18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-8</a:t>
            </a:r>
            <a:r>
              <a:rPr lang="en-US" sz="1850" b="0" i="0" u="none" strike="noStrike" cap="none" baseline="30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th</a:t>
            </a:r>
            <a:r>
              <a:rPr lang="en-US" sz="18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graders</a:t>
            </a:r>
            <a:endParaRPr sz="185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AU Student Center Ballroom 5-7pm</a:t>
            </a:r>
            <a:endParaRPr/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Volunteers needed 1-8PM</a:t>
            </a:r>
            <a:endParaRPr/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Register: aub.ie/grandvolunteer</a:t>
            </a:r>
            <a:endParaRPr sz="185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Volunteer Meetings (Thurs. Sept. 6</a:t>
            </a:r>
            <a:r>
              <a:rPr lang="en-US" sz="1850" b="0" i="0" u="none" strike="noStrike" cap="none" baseline="30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th</a:t>
            </a:r>
            <a:r>
              <a:rPr lang="en-US" sz="18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  <a:p>
            <a:pPr marL="640080" marR="0" lvl="2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65"/>
              <a:buFont typeface="Noto Sans Symbols"/>
              <a:buChar char="▪"/>
            </a:pPr>
            <a:r>
              <a:rPr lang="en-US" sz="1665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8:30am (breakfast)</a:t>
            </a:r>
            <a:endParaRPr/>
          </a:p>
          <a:p>
            <a:pPr marL="640080" marR="0" lvl="2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65"/>
              <a:buFont typeface="Noto Sans Symbols"/>
              <a:buChar char="▪"/>
            </a:pPr>
            <a:r>
              <a:rPr lang="en-US" sz="1665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12:30pm (lunch)</a:t>
            </a:r>
            <a:endParaRPr/>
          </a:p>
          <a:p>
            <a:pPr marL="182880" marR="0" lvl="0" indent="-18288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35"/>
              <a:buFont typeface="Noto Sans Symbols"/>
              <a:buChar char="▪"/>
            </a:pPr>
            <a:r>
              <a:rPr lang="en-US" sz="2035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Opelika HS Robotics Team</a:t>
            </a:r>
            <a:endParaRPr/>
          </a:p>
          <a:p>
            <a:pPr marL="411480" marR="0" lvl="1" indent="-18288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Help mentor a local robotics team</a:t>
            </a:r>
            <a:endParaRPr/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Times: TWR: 3:30-6:30pm</a:t>
            </a:r>
            <a:endParaRPr/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Contact: Matthew Zacune &lt;maz0006@auburn.edu&gt;</a:t>
            </a:r>
            <a:endParaRPr sz="185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8877249" y="5581348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FRC Team 7072 Bot</a:t>
            </a:r>
            <a:endParaRPr/>
          </a:p>
        </p:txBody>
      </p:sp>
      <p:sp>
        <p:nvSpPr>
          <p:cNvPr id="274" name="Google Shape;274;p38"/>
          <p:cNvSpPr txBox="1"/>
          <p:nvPr/>
        </p:nvSpPr>
        <p:spPr>
          <a:xfrm>
            <a:off x="5759796" y="5578270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Engineering BBQ 2018</a:t>
            </a:r>
            <a:endParaRPr/>
          </a:p>
        </p:txBody>
      </p:sp>
      <p:pic>
        <p:nvPicPr>
          <p:cNvPr id="275" name="Google Shape;275;p38" descr="A group of people that are standing in the dirt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1872" y="2285964"/>
            <a:ext cx="2929929" cy="324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 descr="https://lh3.googleusercontent.com/f7onvK9jpJUY3bZuF8wN_jC-pBYwO-dIARLn4tIKhOLVAACartiATUCafpP9566c_jHKKXEDaALwNCUq50xhXhoTpYPAWGxHs0K4Z0DX-e7Jx3nMvUcrY3JkCyh9GnqYWivHPy55dwC2UJW0ZBCxgng8GMIuMECSDmj3e93vD9IXSw3SBOMidqKFzPujg1R-A6quvBkbqasSi_EEamCAOvRsnfPR0OOp7FF8U-w8fSCEiT9cdjOupDkvRuXJaGfCSzwQry4XfxUbP7OW7E1S64WnLiSZJlSUTvjxE9hGDy4FFMfbJ40EPcYfBkuJ-pf7-sDvmDnm1hQRn3f8Mz6bpTIo4KymBxMJq53gwUoMeNUcUlmTPUlb_0BndpFzKEmei-243yxousLziI-txOI8MYiqZnj1GsX7fdzNhgslEh46miPPfDh6ickta4ubG9TKVmUReuvAvKr6a37U6Y29xxm5a_i2cPPRlFASZJvoQu1j4fJsG85H-qMDLqAnOjFHJ7VLJvJOUVHOSr4Ed4_Y9y18romM3_9V6-4wPI0oeEZIkkB18QOkrsiSg5YYnorMCuXXcsAWI5hsnFqVN9UBURZ7Cv6rgj91uMlevyBIV-5nI5AMUQyJAYdg-90AOJmW=w1404-h1053-no"/>
          <p:cNvPicPr preferRelativeResize="0"/>
          <p:nvPr/>
        </p:nvPicPr>
        <p:blipFill rotWithShape="1">
          <a:blip r:embed="rId4">
            <a:alphaModFix/>
          </a:blip>
          <a:srcRect l="23234" t="2970" r="11716"/>
          <a:stretch/>
        </p:blipFill>
        <p:spPr>
          <a:xfrm>
            <a:off x="5759796" y="2285964"/>
            <a:ext cx="2903996" cy="3248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PROJECT OPEN FORUM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MAJOR PROJECT #1: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IEEE SOUTHEAST CON</a:t>
            </a:r>
            <a:endParaRPr/>
          </a:p>
        </p:txBody>
      </p:sp>
      <p:sp>
        <p:nvSpPr>
          <p:cNvPr id="293" name="Google Shape;293;p41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Competition Details: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Build a “space debris” collecting robot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Goal is to collect wood blocks and ball pit balls and deposit them on the side of a small flat ~100” square arena autonomously.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Max dimensions: 9” x 9” x 11”</a:t>
            </a:r>
            <a:endParaRPr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When and Where: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Thursday, April 11th, 2019 through Sunday, April 14th, 2019.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IEEE Southeastcon conference in Huntsville, AL </a:t>
            </a:r>
            <a:endParaRPr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Electrical/Software Meeting: TBD 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Mechanical Meeting: TBD</a:t>
            </a:r>
            <a:endParaRPr sz="20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8265673" y="111151"/>
            <a:ext cx="3926327" cy="168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20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0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Matthew Castleberry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20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Electrical lead: </a:t>
            </a:r>
            <a:r>
              <a:rPr lang="en-US" sz="20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 Jablonowski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20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Mechanical lead: </a:t>
            </a:r>
            <a:r>
              <a:rPr lang="en-US" sz="20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Jones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20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0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#projectieee</a:t>
            </a:r>
            <a:endParaRPr sz="2000" b="0" i="0" u="none" strike="noStrike" cap="non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5" name="Google Shape;295;p41" descr="competition arena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96" name="Google Shape;29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310" y="1792935"/>
            <a:ext cx="428625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1" descr="A view of a city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2441" y="4786496"/>
            <a:ext cx="3441560" cy="190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MAJOR PROJECT #2: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MAIL BIRD</a:t>
            </a:r>
            <a:endParaRPr/>
          </a:p>
        </p:txBody>
      </p:sp>
      <p:sp>
        <p:nvSpPr>
          <p:cNvPr id="303" name="Google Shape;303;p42"/>
          <p:cNvSpPr txBox="1"/>
          <p:nvPr/>
        </p:nvSpPr>
        <p:spPr>
          <a:xfrm>
            <a:off x="913360" y="1965960"/>
            <a:ext cx="5903900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be used to experiment with payload pickup, identification, and delivery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Partnership with RC Hobbyist Club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Configure frame for waypoint navigation, etc.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Develop package release mechanism</a:t>
            </a:r>
            <a:endParaRPr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orbel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Wednesdays 11am – 1pm</a:t>
            </a:r>
            <a:endParaRPr/>
          </a:p>
        </p:txBody>
      </p:sp>
      <p:sp>
        <p:nvSpPr>
          <p:cNvPr id="304" name="Google Shape;304;p42"/>
          <p:cNvSpPr txBox="1"/>
          <p:nvPr/>
        </p:nvSpPr>
        <p:spPr>
          <a:xfrm>
            <a:off x="7650178" y="575487"/>
            <a:ext cx="4229212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220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Joshua Parker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22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22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projectmailbird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05" name="Google Shape;305;p42" descr="A close up of a devic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6574" y="2364582"/>
            <a:ext cx="4638675" cy="347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MAJOR PROJECT #3: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MATILDA</a:t>
            </a:r>
            <a:endParaRPr dirty="0"/>
          </a:p>
        </p:txBody>
      </p:sp>
      <p:pic>
        <p:nvPicPr>
          <p:cNvPr id="311" name="Google Shape;311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7440709" y="2574620"/>
            <a:ext cx="4386206" cy="328965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MATILDA stands for Mesa Associates' Tactical Integrated Light-Force Deployment Assembly 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 bomb disposal robot from Dr.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Roppel’s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research lab.</a:t>
            </a:r>
            <a:endParaRPr dirty="0"/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2 Sub-teams:</a:t>
            </a:r>
            <a:endParaRPr lang="en-US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Base</a:t>
            </a:r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Arm</a:t>
            </a:r>
            <a:endParaRPr lang="en-US" sz="20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Reestablishing mobility</a:t>
            </a: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with wireless control</a:t>
            </a:r>
            <a:endParaRPr lang="en-US" sz="18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Develop arm to play chess</a:t>
            </a:r>
            <a:endParaRPr dirty="0"/>
          </a:p>
        </p:txBody>
      </p:sp>
      <p:sp>
        <p:nvSpPr>
          <p:cNvPr id="313" name="Google Shape;313;p43"/>
          <p:cNvSpPr txBox="1"/>
          <p:nvPr/>
        </p:nvSpPr>
        <p:spPr>
          <a:xfrm>
            <a:off x="6771993" y="3519"/>
            <a:ext cx="5071184" cy="19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projectmatildarm</a:t>
            </a:r>
            <a:endParaRPr lang="en-US"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Jones</a:t>
            </a: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endParaRPr lang="en-US" sz="1200" dirty="0">
              <a:solidFill>
                <a:srgbClr val="2D2D2D"/>
              </a:solidFill>
              <a:latin typeface="Corbel"/>
              <a:sym typeface="Corbel"/>
            </a:endParaRPr>
          </a:p>
          <a:p>
            <a:pPr lvl="0"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projectmatildabase</a:t>
            </a:r>
            <a:endParaRPr lang="en-US" sz="2400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Ryan Moran</a:t>
            </a:r>
            <a:endParaRPr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SIDE PROJECT #1: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The Helpful Automated Defender (THAD)</a:t>
            </a:r>
            <a:endParaRPr dirty="0"/>
          </a:p>
        </p:txBody>
      </p:sp>
      <p:sp>
        <p:nvSpPr>
          <p:cNvPr id="328" name="Google Shape;328;p45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Old project donated by EE department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It was demonstrated last spring at E-Day and PEAK.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Needs a new purpose to improve demonstrations</a:t>
            </a:r>
            <a:endParaRPr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9" name="Google Shape;329;p45"/>
          <p:cNvSpPr txBox="1"/>
          <p:nvPr/>
        </p:nvSpPr>
        <p:spPr>
          <a:xfrm>
            <a:off x="7811310" y="575487"/>
            <a:ext cx="4068081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TBD</a:t>
            </a:r>
            <a:endParaRPr dirty="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projectthad</a:t>
            </a:r>
            <a:endParaRPr dirty="0"/>
          </a:p>
        </p:txBody>
      </p:sp>
      <p:pic>
        <p:nvPicPr>
          <p:cNvPr id="330" name="Google Shape;330;p45" descr="https://lh3.googleusercontent.com/qbJv02GLpfRkMWUkn6IEPBSlC1Vkm2_mDBcvH5w-Knwh4TP2c88KGYOzeUdASp94K0fex3MbvRoUczTYzsJFjza8714jwBughEy-MR7r0l6zHDniulCO3M-64fyab__GKc7WQFLhkkJswjPN-5bHgjyRbh0m6vzJhcEQ9lnzvRPqaONIO8H-9BCMZeROk4hW9TL4Sh8L6p3LPcjHAHU53X964jRDnTv5QTvJJkZMM3NTM0yPgrf1vn2ulhefoK3qFd4DdPKsWj4N_72SN9kGviLdjbTnyWiFjLkKkNn49jx8f6_huW1U1Zcn53Um3K1HrQqtCsPaSJszXZWRTGLaFZ8QF7P9lZLqU18iuo7LyRg9lehvAIcCAs9BfaTIE2A0fH_XcepcQIj2o3_WejLDzTn2bzwb10-MyeDdsPurfoE3vdQRpZFttXyNVT0hVGjM77p5ZTzjkBgL30IAjlFC09uriCZl7bg3F8xKXJfoQzmCI2UAOfxf5y4jq0Hvw5glqtBW53IQjyNnky4ygQfW_kzcf-EJP3714ow2XjHtBEU4akmT7KKo56NffN_Se12EJKyxF4XdTdDBvKR-4yXCLKt5UxqZ65Xc53loHATN=w1139-h854-no"/>
          <p:cNvPicPr preferRelativeResize="0"/>
          <p:nvPr/>
        </p:nvPicPr>
        <p:blipFill rotWithShape="1">
          <a:blip r:embed="rId3">
            <a:alphaModFix/>
          </a:blip>
          <a:srcRect l="22642" r="12757"/>
          <a:stretch/>
        </p:blipFill>
        <p:spPr>
          <a:xfrm>
            <a:off x="7811310" y="2070180"/>
            <a:ext cx="3914776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SIDE PROJECT #2: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3D PRINT ENCLOSURE</a:t>
            </a:r>
            <a:endParaRPr dirty="0"/>
          </a:p>
        </p:txBody>
      </p:sp>
      <p:sp>
        <p:nvSpPr>
          <p:cNvPr id="336" name="Google Shape;336;p46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Design double decker 3D printer enclosure to hold our Creality CR10 and Lulzbot Taz 3.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have wheels and have hinged doors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potentially use </a:t>
            </a:r>
            <a:r>
              <a:rPr lang="en-US" sz="19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</a:t>
            </a: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ctoprint on Raspberry Pi(s) to control printers.</a:t>
            </a:r>
            <a:endParaRPr/>
          </a:p>
        </p:txBody>
      </p:sp>
      <p:sp>
        <p:nvSpPr>
          <p:cNvPr id="337" name="Google Shape;337;p46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J. and Josh J.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#3dprinting</a:t>
            </a:r>
            <a:endParaRPr/>
          </a:p>
        </p:txBody>
      </p:sp>
      <p:pic>
        <p:nvPicPr>
          <p:cNvPr id="338" name="Google Shape;338;p46" descr="A picture containing indoor, floor, table, wall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6003" y="3657598"/>
            <a:ext cx="3989561" cy="299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6" descr="A desk with a computer on a table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7684" y="2084247"/>
            <a:ext cx="4853041" cy="363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SIDE PROJECT #</a:t>
            </a:r>
            <a:r>
              <a:rPr lang="en-US" dirty="0"/>
              <a:t>3</a:t>
            </a:r>
            <a:r>
              <a:rPr lang="en-US" sz="4000" b="0" i="0" u="none" strike="noStrike" cap="none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MUSICAL TESLA COIL</a:t>
            </a:r>
            <a:endParaRPr dirty="0"/>
          </a:p>
        </p:txBody>
      </p:sp>
      <p:sp>
        <p:nvSpPr>
          <p:cNvPr id="319" name="Google Shape;319;p44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Demonstrated Tesla Coil at Spring 2016/18 E-Days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Currently uses spark gap style circuitry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Generated estimated 400,000 volts of electricity.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Focus: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Convert it into a musical Tesla Coil.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Develop circuit and PCB design for new components</a:t>
            </a:r>
            <a:endParaRPr sz="19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0" name="Google Shape;320;p44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TBD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#projectteslacoil</a:t>
            </a:r>
            <a:endParaRPr sz="2400" b="0" i="0" u="none" strike="noStrike" cap="non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21" name="Google Shape;321;p44"/>
          <p:cNvPicPr preferRelativeResize="0"/>
          <p:nvPr/>
        </p:nvPicPr>
        <p:blipFill rotWithShape="1">
          <a:blip r:embed="rId3">
            <a:alphaModFix/>
          </a:blip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4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/>
          <p:cNvPicPr preferRelativeResize="0"/>
          <p:nvPr/>
        </p:nvPicPr>
        <p:blipFill rotWithShape="1">
          <a:blip r:embed="rId4">
            <a:alphaModFix/>
          </a:blip>
          <a:srcRect l="21200" t="14326" r="27610"/>
          <a:stretch/>
        </p:blipFill>
        <p:spPr>
          <a:xfrm>
            <a:off x="9168532" y="2025040"/>
            <a:ext cx="2750884" cy="3454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orbel"/>
              <a:buNone/>
            </a:pPr>
            <a:r>
              <a:rPr lang="en-US" sz="3600" b="0" i="0" u="none" strike="noStrike" cap="none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SIDE PROJECT #4: </a:t>
            </a:r>
            <a:br>
              <a:rPr lang="en-US" sz="3600" b="0" i="0" u="none" strike="noStrike" cap="none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3600" b="1" i="0" u="none" strike="noStrike" cap="none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VERTICAL AXIS WIND TURBINE</a:t>
            </a:r>
            <a:endParaRPr dirty="0"/>
          </a:p>
        </p:txBody>
      </p:sp>
      <p:sp>
        <p:nvSpPr>
          <p:cNvPr id="345" name="Google Shape;345;p47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create a 3D printed vertical axis wind turbine to generate a small amount of electricity.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Potentially will be used as a cell phone charger.</a:t>
            </a:r>
            <a:endParaRPr sz="19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6" name="Google Shape;346;p47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TBD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TBD</a:t>
            </a:r>
            <a:endParaRPr sz="2400" b="0" i="0" u="none" strike="noStrike" cap="non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47" name="Google Shape;347;p47" descr="https://cdn.thingiverse.com/renders/a2/9f/37/58/9a/IMG_0518_preview_featured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7690" y="1922033"/>
            <a:ext cx="598170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7"/>
          <p:cNvSpPr txBox="1"/>
          <p:nvPr/>
        </p:nvSpPr>
        <p:spPr>
          <a:xfrm>
            <a:off x="6838949" y="6389158"/>
            <a:ext cx="43910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https://www.thingiverse.com/thing:948401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orbel"/>
              <a:buNone/>
            </a:pPr>
            <a:r>
              <a:rPr lang="en-US" sz="3600" b="0" i="0" u="none" strike="noStrike" cap="none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SIDE PROJECT #5: </a:t>
            </a:r>
            <a:br>
              <a:rPr lang="en-US" sz="3600" b="0" i="0" u="none" strike="noStrike" cap="none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3600" b="1" i="0" u="none" strike="noStrike" cap="none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LAB ASSISTANT</a:t>
            </a:r>
            <a:endParaRPr dirty="0"/>
          </a:p>
        </p:txBody>
      </p:sp>
      <p:sp>
        <p:nvSpPr>
          <p:cNvPr id="355" name="Google Shape;355;p48"/>
          <p:cNvSpPr txBox="1">
            <a:spLocks noGrp="1"/>
          </p:cNvSpPr>
          <p:nvPr>
            <p:ph type="body" idx="1"/>
          </p:nvPr>
        </p:nvSpPr>
        <p:spPr>
          <a:xfrm>
            <a:off x="913358" y="2169978"/>
            <a:ext cx="6720471" cy="427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Goal: create an automated lab assistant.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Is voice controlled.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One day will consist of both a stationary and mobile system.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Can be embedded on the new group chat system Slack.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Programmed in Node.JS (Framework of JavaScript)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Add functionality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Add database for keeping track of members and equipment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Slack Channel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#projectlabassistant</a:t>
            </a: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6" name="Google Shape;356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8738714" y="1708786"/>
            <a:ext cx="1391027" cy="139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7" name="Google Shape;357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1754981" y="863204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8" name="Google Shape;358;p48"/>
          <p:cNvSpPr txBox="1"/>
          <p:nvPr/>
        </p:nvSpPr>
        <p:spPr>
          <a:xfrm>
            <a:off x="4860931" y="253533"/>
            <a:ext cx="1471958" cy="153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K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inematic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utonomous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obot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nriches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ewcomers</a:t>
            </a:r>
            <a:endParaRPr/>
          </a:p>
        </p:txBody>
      </p:sp>
      <p:pic>
        <p:nvPicPr>
          <p:cNvPr id="359" name="Google Shape;35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6754" y="2404302"/>
            <a:ext cx="3516627" cy="40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8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22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TBD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22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#projectlabassistant</a:t>
            </a:r>
            <a:endParaRPr sz="2220" b="0" i="0" u="none" strike="noStrike" cap="non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1" name="Google Shape;361;p48"/>
          <p:cNvSpPr txBox="1"/>
          <p:nvPr/>
        </p:nvSpPr>
        <p:spPr>
          <a:xfrm>
            <a:off x="6119938" y="268853"/>
            <a:ext cx="1471958" cy="123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L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ab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nformation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upport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T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ool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0490528"/>
                  </p:ext>
                </p:extLst>
              </p:nvPr>
            </p:nvGraphicFramePr>
            <p:xfrm>
              <a:off x="2032000" y="1439333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A9013E47-2997-49E0-930F-71D0E81B2265}">
                    <psuz:zmPr id="{29CA7BFD-6E50-4524-B4D3-B60B2B5C49B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4FC876A-098E-4F02-BC09-987B23368A62}">
                    <psuz:zmPr id="{FC51BDBD-0D08-429A-B41C-1CF666A22B0B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3258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DD36DE4-33CC-45AC-AD39-B38E836A65D5}">
                    <psuz:zmPr id="{65873CB7-0FBA-4B91-A136-ECAD2AFFF1E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277791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A93B968-75A1-4469-B29C-4D3190EA49DF}">
                    <psuz:zmPr id="{43D5190D-3C43-4F03-83DF-DCB5EDAC5FBC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32580" y="277791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1439333"/>
                <a:ext cx="8128000" cy="5418667"/>
                <a:chOff x="2032000" y="1439333"/>
                <a:chExt cx="8128000" cy="5418667"/>
              </a:xfrm>
            </p:grpSpPr>
            <p:pic>
              <p:nvPicPr>
                <p:cNvPr id="7" name="Picture 7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6982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458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69820" y="421724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64580" y="421724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Google Shape;202;p30">
            <a:extLst>
              <a:ext uri="{FF2B5EF4-FFF2-40B4-BE49-F238E27FC236}">
                <a16:creationId xmlns:a16="http://schemas.microsoft.com/office/drawing/2014/main" id="{764F7D92-4029-4648-B123-4E77FAA41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AGENDA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316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Meeting Schedule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BF8EDA-FA78-4978-9B4A-90FC591B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211"/>
            <a:ext cx="12192000" cy="52797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>
            <a:spLocks noGrp="1"/>
          </p:cNvSpPr>
          <p:nvPr>
            <p:ph type="ctrTitle"/>
          </p:nvPr>
        </p:nvSpPr>
        <p:spPr>
          <a:xfrm>
            <a:off x="360217" y="216997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PROJECT IDEAS?</a:t>
            </a:r>
            <a:endParaRPr/>
          </a:p>
        </p:txBody>
      </p:sp>
      <p:sp>
        <p:nvSpPr>
          <p:cNvPr id="367" name="Google Shape;367;p49"/>
          <p:cNvSpPr txBox="1"/>
          <p:nvPr/>
        </p:nvSpPr>
        <p:spPr>
          <a:xfrm>
            <a:off x="1859786" y="4544838"/>
            <a:ext cx="8472426" cy="122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email us at </a:t>
            </a:r>
            <a:r>
              <a:rPr lang="en-US" sz="28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sparc.auburn@gmail.com</a:t>
            </a:r>
            <a:endParaRPr sz="2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or DM Matthew Castleberry @mcberry23 via Slack</a:t>
            </a:r>
            <a:endParaRPr sz="2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MAKER TRAINING SESSION:</a:t>
            </a:r>
            <a:endParaRPr/>
          </a:p>
        </p:txBody>
      </p:sp>
      <p:sp>
        <p:nvSpPr>
          <p:cNvPr id="373" name="Google Shape;373;p50"/>
          <p:cNvSpPr txBox="1"/>
          <p:nvPr/>
        </p:nvSpPr>
        <p:spPr>
          <a:xfrm>
            <a:off x="833191" y="4294854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COMPUTER VISION AND</a:t>
            </a:r>
            <a:endParaRPr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OPEN-CV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WHAT IS </a:t>
            </a:r>
            <a:r>
              <a:rPr lang="en-US"/>
              <a:t>COMPUTER VISION</a:t>
            </a: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?</a:t>
            </a:r>
            <a:endParaRPr/>
          </a:p>
        </p:txBody>
      </p:sp>
      <p:sp>
        <p:nvSpPr>
          <p:cNvPr id="379" name="Google Shape;379;p51"/>
          <p:cNvSpPr txBox="1">
            <a:spLocks noGrp="1"/>
          </p:cNvSpPr>
          <p:nvPr>
            <p:ph type="body" idx="1"/>
          </p:nvPr>
        </p:nvSpPr>
        <p:spPr>
          <a:xfrm>
            <a:off x="1202919" y="2057400"/>
            <a:ext cx="6226581" cy="428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is the field related to giving computers an understanding of images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Complex algorithms from very primitive building blocks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Applications: </a:t>
            </a:r>
            <a:endParaRPr/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/>
              <a:t>Reading text</a:t>
            </a:r>
            <a:endParaRPr/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/>
              <a:t>Road lane detection</a:t>
            </a:r>
            <a:endParaRPr/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/>
              <a:t>Autonomous garbage collection</a:t>
            </a:r>
            <a:endParaRPr/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/>
              <a:t>Intelligent auto focus</a:t>
            </a:r>
            <a:endParaRPr/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/>
              <a:t>Automatic road map creation</a:t>
            </a:r>
            <a:endParaRPr/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/>
              <a:t>Solving rubik's cube</a:t>
            </a:r>
            <a:endParaRPr/>
          </a:p>
        </p:txBody>
      </p:sp>
      <p:pic>
        <p:nvPicPr>
          <p:cNvPr id="380" name="Google Shape;3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0" y="2403653"/>
            <a:ext cx="4459050" cy="35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200" cy="15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/>
              <a:t>HOW DO I COMPUTER VISION?</a:t>
            </a:r>
            <a:endParaRPr/>
          </a:p>
        </p:txBody>
      </p:sp>
      <p:sp>
        <p:nvSpPr>
          <p:cNvPr id="386" name="Google Shape;386;p52"/>
          <p:cNvSpPr txBox="1">
            <a:spLocks noGrp="1"/>
          </p:cNvSpPr>
          <p:nvPr>
            <p:ph type="body" idx="1"/>
          </p:nvPr>
        </p:nvSpPr>
        <p:spPr>
          <a:xfrm>
            <a:off x="1202919" y="2057400"/>
            <a:ext cx="6226500" cy="42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OpenCV: basically every language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CCV: c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VXL: c++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Processing: processing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MatLab: MatLab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SOD: c/c++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Just use OpenCV unless it's a very specific task.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7" name="Google Shape;387;p52"/>
          <p:cNvPicPr preferRelativeResize="0"/>
          <p:nvPr/>
        </p:nvPicPr>
        <p:blipFill rotWithShape="1">
          <a:blip r:embed="rId3">
            <a:alphaModFix/>
          </a:blip>
          <a:srcRect r="15124"/>
          <a:stretch/>
        </p:blipFill>
        <p:spPr>
          <a:xfrm>
            <a:off x="7197425" y="2431350"/>
            <a:ext cx="4745176" cy="35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200" cy="15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/>
              <a:t>PROJECTS	</a:t>
            </a:r>
            <a:endParaRPr/>
          </a:p>
        </p:txBody>
      </p:sp>
      <p:sp>
        <p:nvSpPr>
          <p:cNvPr id="393" name="Google Shape;393;p53"/>
          <p:cNvSpPr txBox="1">
            <a:spLocks noGrp="1"/>
          </p:cNvSpPr>
          <p:nvPr>
            <p:ph type="body" idx="1"/>
          </p:nvPr>
        </p:nvSpPr>
        <p:spPr>
          <a:xfrm>
            <a:off x="1202919" y="2029700"/>
            <a:ext cx="6226500" cy="42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/>
              <a:t>IEEE</a:t>
            </a:r>
            <a:endParaRPr/>
          </a:p>
          <a:p>
            <a:pPr marL="914400" marR="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Block detection</a:t>
            </a:r>
            <a:endParaRPr/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/>
              <a:t>Matildarm (Matilda Arm)</a:t>
            </a:r>
            <a:endParaRPr/>
          </a:p>
          <a:p>
            <a:pPr marL="914400" marR="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Chess board detection</a:t>
            </a:r>
            <a:endParaRPr/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/>
              <a:t>Matilda base</a:t>
            </a:r>
            <a:endParaRPr/>
          </a:p>
          <a:p>
            <a:pPr marL="914400" marR="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Path detection</a:t>
            </a:r>
            <a:endParaRPr/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/>
              <a:t>Turret</a:t>
            </a:r>
            <a:endParaRPr/>
          </a:p>
          <a:p>
            <a:pPr marL="914400" marR="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Hand detection</a:t>
            </a:r>
            <a:endParaRPr/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/>
              <a:t>Killing all humans for the bicycle uprising</a:t>
            </a:r>
            <a:endParaRPr/>
          </a:p>
          <a:p>
            <a:pPr marL="914400" marR="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Bicycle vs human description</a:t>
            </a:r>
            <a:endParaRPr/>
          </a:p>
        </p:txBody>
      </p:sp>
      <p:pic>
        <p:nvPicPr>
          <p:cNvPr id="394" name="Google Shape;394;p53"/>
          <p:cNvPicPr preferRelativeResize="0"/>
          <p:nvPr/>
        </p:nvPicPr>
        <p:blipFill rotWithShape="1">
          <a:blip r:embed="rId3">
            <a:alphaModFix/>
          </a:blip>
          <a:srcRect l="3497" r="3488"/>
          <a:stretch/>
        </p:blipFill>
        <p:spPr>
          <a:xfrm>
            <a:off x="7429500" y="2403653"/>
            <a:ext cx="4459049" cy="35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4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7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/>
              <a:t>Demo</a:t>
            </a:r>
            <a:r>
              <a:rPr lang="en-US"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?</a:t>
            </a:r>
            <a:endParaRPr/>
          </a:p>
        </p:txBody>
      </p:sp>
      <p:pic>
        <p:nvPicPr>
          <p:cNvPr id="400" name="Google Shape;4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651" y="3835925"/>
            <a:ext cx="6324576" cy="27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5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ABOUT SPARC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ABOUT SPARC</a:t>
            </a:r>
            <a:endParaRPr/>
          </a:p>
        </p:txBody>
      </p:sp>
      <p:sp>
        <p:nvSpPr>
          <p:cNvPr id="220" name="Google Shape;220;p32"/>
          <p:cNvSpPr txBox="1">
            <a:spLocks noGrp="1"/>
          </p:cNvSpPr>
          <p:nvPr>
            <p:ph type="body" idx="1"/>
          </p:nvPr>
        </p:nvSpPr>
        <p:spPr>
          <a:xfrm>
            <a:off x="4955881" y="0"/>
            <a:ext cx="6934534" cy="344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Creates and fosters an environment of creativity and innovation through collaborative projects.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 place to test out ideas, integrate concepts learned in class, and learn skills that will be instrumental when working in the workforce.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No prior experience is required, only a willingness to learn.</a:t>
            </a:r>
            <a:endParaRPr/>
          </a:p>
        </p:txBody>
      </p:sp>
      <p:sp>
        <p:nvSpPr>
          <p:cNvPr id="221" name="Google Shape;221;p32"/>
          <p:cNvSpPr txBox="1"/>
          <p:nvPr/>
        </p:nvSpPr>
        <p:spPr>
          <a:xfrm>
            <a:off x="301585" y="1177049"/>
            <a:ext cx="4098022" cy="21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Lab: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367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General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@ 6 in Broun 125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Project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Various Times during week</a:t>
            </a:r>
            <a:endParaRPr/>
          </a:p>
        </p:txBody>
      </p:sp>
      <p:pic>
        <p:nvPicPr>
          <p:cNvPr id="222" name="Google Shape;222;p32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3">
            <a:alphaModFix/>
          </a:blip>
          <a:srcRect t="15869" b="6278"/>
          <a:stretch/>
        </p:blipFill>
        <p:spPr>
          <a:xfrm>
            <a:off x="-2" y="3314700"/>
            <a:ext cx="121920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 descr="A picture containing wall, indoor, tabl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0731" y="-7046"/>
            <a:ext cx="4266889" cy="320016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OUR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LAB</a:t>
            </a:r>
            <a:endParaRPr/>
          </a:p>
        </p:txBody>
      </p:sp>
      <p:sp>
        <p:nvSpPr>
          <p:cNvPr id="229" name="Google Shape;229;p33"/>
          <p:cNvSpPr txBox="1"/>
          <p:nvPr/>
        </p:nvSpPr>
        <p:spPr>
          <a:xfrm>
            <a:off x="301585" y="2288720"/>
            <a:ext cx="1236063" cy="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Hall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Room 367</a:t>
            </a:r>
            <a:endParaRPr/>
          </a:p>
        </p:txBody>
      </p:sp>
      <p:pic>
        <p:nvPicPr>
          <p:cNvPr id="230" name="Google Shape;230;p33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/>
          <p:cNvPicPr preferRelativeResize="0"/>
          <p:nvPr/>
        </p:nvPicPr>
        <p:blipFill rotWithShape="1">
          <a:blip r:embed="rId4">
            <a:alphaModFix/>
          </a:blip>
          <a:srcRect l="23587"/>
          <a:stretch/>
        </p:blipFill>
        <p:spPr>
          <a:xfrm>
            <a:off x="8920262" y="-33485"/>
            <a:ext cx="3271736" cy="321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5">
            <a:alphaModFix/>
          </a:blip>
          <a:srcRect t="12861" b="6278"/>
          <a:stretch/>
        </p:blipFill>
        <p:spPr>
          <a:xfrm>
            <a:off x="-2" y="3177743"/>
            <a:ext cx="12192000" cy="368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 descr="A picture containing indoor, floor, table, wall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l="12703" r="6740"/>
          <a:stretch/>
        </p:blipFill>
        <p:spPr>
          <a:xfrm>
            <a:off x="2024196" y="0"/>
            <a:ext cx="3413156" cy="3177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HOW TO BECOME A MEMBER</a:t>
            </a:r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body" idx="1"/>
          </p:nvPr>
        </p:nvSpPr>
        <p:spPr>
          <a:xfrm>
            <a:off x="6454363" y="2011680"/>
            <a:ext cx="5090578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Log 5 constructive hours in the lab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Write the times on the sheet on the clipboard next to the door.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Contact us at sparc.auburn@gmail.com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We will respond with the instructions to get an access code.</a:t>
            </a:r>
            <a:endParaRPr/>
          </a:p>
          <a:p>
            <a:pPr marL="182880" marR="0" lvl="0" indent="-4317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42" name="Google Shape;242;p34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/>
          <p:cNvPicPr preferRelativeResize="0"/>
          <p:nvPr/>
        </p:nvPicPr>
        <p:blipFill rotWithShape="1">
          <a:blip r:embed="rId3">
            <a:alphaModFix/>
          </a:blip>
          <a:srcRect l="19937" t="2146" b="8052"/>
          <a:stretch/>
        </p:blipFill>
        <p:spPr>
          <a:xfrm>
            <a:off x="902489" y="268089"/>
            <a:ext cx="4253171" cy="635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A13E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MORE INFORMATION ABOUT SPARC</a:t>
            </a:r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body" idx="4294967295"/>
          </p:nvPr>
        </p:nvSpPr>
        <p:spPr>
          <a:xfrm>
            <a:off x="8863013" y="300038"/>
            <a:ext cx="3328987" cy="655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Website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http://sparc.eng.auburn.edu/</a:t>
            </a:r>
            <a:endParaRPr sz="16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Github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https://github.com/SPARC-Auburn</a:t>
            </a:r>
            <a:endParaRPr sz="16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Slack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5"/>
              </a:rPr>
              <a:t>https://sparc-auburn.slack.com/</a:t>
            </a:r>
            <a:endParaRPr sz="1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Email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6"/>
              </a:rPr>
              <a:t>sparc.auburn@gmail.com</a:t>
            </a:r>
            <a:endParaRPr sz="1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50" name="Google Shape;250;p35" descr="Related 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35521" y="3343473"/>
            <a:ext cx="885295" cy="8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 descr="Image result for link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35521" y="507209"/>
            <a:ext cx="908637" cy="382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 descr="Image result for github logo"/>
          <p:cNvPicPr preferRelativeResize="0"/>
          <p:nvPr/>
        </p:nvPicPr>
        <p:blipFill rotWithShape="1">
          <a:blip r:embed="rId9">
            <a:alphaModFix/>
          </a:blip>
          <a:srcRect l="9079" t="10714" r="10229" b="9815"/>
          <a:stretch/>
        </p:blipFill>
        <p:spPr>
          <a:xfrm>
            <a:off x="7671570" y="1770390"/>
            <a:ext cx="1002879" cy="98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 descr="Image result for google inbox logo"/>
          <p:cNvPicPr preferRelativeResize="0"/>
          <p:nvPr/>
        </p:nvPicPr>
        <p:blipFill rotWithShape="1">
          <a:blip r:embed="rId10">
            <a:alphaModFix/>
          </a:blip>
          <a:srcRect l="19779" r="19779"/>
          <a:stretch/>
        </p:blipFill>
        <p:spPr>
          <a:xfrm>
            <a:off x="7721422" y="4753122"/>
            <a:ext cx="950191" cy="117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QUESTIONS?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OUTREACH AND RECRUITMENT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1004</Words>
  <Application>Microsoft Office PowerPoint</Application>
  <PresentationFormat>Widescreen</PresentationFormat>
  <Paragraphs>200</Paragraphs>
  <Slides>27</Slides>
  <Notes>26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Calibri</vt:lpstr>
      <vt:lpstr>Corbel</vt:lpstr>
      <vt:lpstr>Arial</vt:lpstr>
      <vt:lpstr>Noto Sans Symbols</vt:lpstr>
      <vt:lpstr>Banded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HOW TO BECOME A MEMBER</vt:lpstr>
      <vt:lpstr>MORE INFORMATION ABOUT SPARC</vt:lpstr>
      <vt:lpstr>QUESTIONS?</vt:lpstr>
      <vt:lpstr>OUTREACH AND RECRUITMENT</vt:lpstr>
      <vt:lpstr>UPCOMING EVENTS</vt:lpstr>
      <vt:lpstr>PROJECT OPEN FORUM</vt:lpstr>
      <vt:lpstr>MAJOR PROJECT #1:  IEEE SOUTHEAST CON</vt:lpstr>
      <vt:lpstr>MAJOR PROJECT #2:  MAIL BIRD</vt:lpstr>
      <vt:lpstr>MAJOR PROJECT #3:  MATILDA</vt:lpstr>
      <vt:lpstr>SIDE PROJECT #1:  The Helpful Automated Defender (THAD)</vt:lpstr>
      <vt:lpstr>SIDE PROJECT #2:  3D PRINT ENCLOSURE</vt:lpstr>
      <vt:lpstr>SIDE PROJECT #3:  MUSICAL TESLA COIL</vt:lpstr>
      <vt:lpstr>SIDE PROJECT #4:  VERTICAL AXIS WIND TURBINE</vt:lpstr>
      <vt:lpstr>SIDE PROJECT #5:  LAB ASSISTANT</vt:lpstr>
      <vt:lpstr>Meeting Schedule</vt:lpstr>
      <vt:lpstr>PROJECT IDEAS?</vt:lpstr>
      <vt:lpstr>MAKER TRAINING SESSION:</vt:lpstr>
      <vt:lpstr>WHAT IS COMPUTER VISION?</vt:lpstr>
      <vt:lpstr>HOW DO I COMPUTER VISION?</vt:lpstr>
      <vt:lpstr>PROJECTS </vt:lpstr>
      <vt:lpstr>Demo?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</cp:revision>
  <dcterms:modified xsi:type="dcterms:W3CDTF">2018-09-04T21:34:40Z</dcterms:modified>
</cp:coreProperties>
</file>